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5" r:id="rId5"/>
    <p:sldId id="266" r:id="rId6"/>
    <p:sldId id="267" r:id="rId7"/>
    <p:sldId id="269" r:id="rId8"/>
    <p:sldId id="280" r:id="rId9"/>
    <p:sldId id="281" r:id="rId10"/>
    <p:sldId id="282" r:id="rId11"/>
    <p:sldId id="284" r:id="rId12"/>
    <p:sldId id="285" r:id="rId13"/>
    <p:sldId id="286" r:id="rId14"/>
    <p:sldId id="283" r:id="rId15"/>
  </p:sldIdLst>
  <p:sldSz cx="9144000" cy="6858000" type="screen4x3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Kerwin" initials="S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00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666"/>
  </p:normalViewPr>
  <p:slideViewPr>
    <p:cSldViewPr snapToGrid="0" snapToObjects="1">
      <p:cViewPr>
        <p:scale>
          <a:sx n="81" d="100"/>
          <a:sy n="81" d="100"/>
        </p:scale>
        <p:origin x="-840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6.9390555706398835E-2"/>
          <c:y val="3.4239784991613911E-2"/>
          <c:w val="0.81041349895918202"/>
          <c:h val="0.90034054631025484"/>
        </c:manualLayout>
      </c:layout>
      <c:barChart>
        <c:barDir val="col"/>
        <c:grouping val="stacked"/>
        <c:ser>
          <c:idx val="0"/>
          <c:order val="0"/>
          <c:tx>
            <c:strRef>
              <c:f>Volume!$A$4</c:f>
              <c:strCache>
                <c:ptCount val="1"/>
                <c:pt idx="0">
                  <c:v>Calgary</c:v>
                </c:pt>
              </c:strCache>
            </c:strRef>
          </c:tx>
          <c:dLbls>
            <c:dLblPos val="inEnd"/>
            <c:showVal val="1"/>
          </c:dLbls>
          <c:cat>
            <c:strRef>
              <c:f>Volume!$B$3:$F$3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 </c:v>
                </c:pt>
              </c:strCache>
            </c:strRef>
          </c:cat>
          <c:val>
            <c:numRef>
              <c:f>Volume!$B$4:$F$4</c:f>
              <c:numCache>
                <c:formatCode>_(* #,##0_);_(* \(#,##0\);_(* "-"??_);_(@_)</c:formatCode>
                <c:ptCount val="5"/>
                <c:pt idx="0">
                  <c:v>123356</c:v>
                </c:pt>
                <c:pt idx="1">
                  <c:v>125906</c:v>
                </c:pt>
                <c:pt idx="2">
                  <c:v>134515</c:v>
                </c:pt>
                <c:pt idx="3">
                  <c:v>143496</c:v>
                </c:pt>
                <c:pt idx="4">
                  <c:v>142863</c:v>
                </c:pt>
              </c:numCache>
            </c:numRef>
          </c:val>
        </c:ser>
        <c:ser>
          <c:idx val="1"/>
          <c:order val="1"/>
          <c:tx>
            <c:strRef>
              <c:f>Volume!$A$5</c:f>
              <c:strCache>
                <c:ptCount val="1"/>
                <c:pt idx="0">
                  <c:v>North</c:v>
                </c:pt>
              </c:strCache>
            </c:strRef>
          </c:tx>
          <c:dLbls>
            <c:dLblPos val="inEnd"/>
            <c:showVal val="1"/>
          </c:dLbls>
          <c:cat>
            <c:strRef>
              <c:f>Volume!$B$3:$F$3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 </c:v>
                </c:pt>
              </c:strCache>
            </c:strRef>
          </c:cat>
          <c:val>
            <c:numRef>
              <c:f>Volume!$B$5:$F$5</c:f>
              <c:numCache>
                <c:formatCode>_(* #,##0_);_(* \(#,##0\);_(* "-"??_);_(@_)</c:formatCode>
                <c:ptCount val="5"/>
                <c:pt idx="0">
                  <c:v>30696</c:v>
                </c:pt>
                <c:pt idx="1">
                  <c:v>31455</c:v>
                </c:pt>
                <c:pt idx="2">
                  <c:v>32309</c:v>
                </c:pt>
                <c:pt idx="3">
                  <c:v>34066</c:v>
                </c:pt>
                <c:pt idx="4">
                  <c:v>35051</c:v>
                </c:pt>
              </c:numCache>
            </c:numRef>
          </c:val>
        </c:ser>
        <c:ser>
          <c:idx val="2"/>
          <c:order val="2"/>
          <c:tx>
            <c:strRef>
              <c:f>Volume!$A$6</c:f>
              <c:strCache>
                <c:ptCount val="1"/>
                <c:pt idx="0">
                  <c:v>Edmonton</c:v>
                </c:pt>
              </c:strCache>
            </c:strRef>
          </c:tx>
          <c:dLbls>
            <c:dLblPos val="inEnd"/>
            <c:showVal val="1"/>
          </c:dLbls>
          <c:cat>
            <c:strRef>
              <c:f>Volume!$B$3:$F$3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 </c:v>
                </c:pt>
              </c:strCache>
            </c:strRef>
          </c:cat>
          <c:val>
            <c:numRef>
              <c:f>Volume!$B$6:$F$6</c:f>
              <c:numCache>
                <c:formatCode>_(* #,##0_);_(* \(#,##0\);_(* "-"??_);_(@_)</c:formatCode>
                <c:ptCount val="5"/>
                <c:pt idx="0">
                  <c:v>125571</c:v>
                </c:pt>
                <c:pt idx="1">
                  <c:v>133007</c:v>
                </c:pt>
                <c:pt idx="2">
                  <c:v>139743</c:v>
                </c:pt>
                <c:pt idx="3">
                  <c:v>147226</c:v>
                </c:pt>
                <c:pt idx="4">
                  <c:v>149237</c:v>
                </c:pt>
              </c:numCache>
            </c:numRef>
          </c:val>
        </c:ser>
        <c:ser>
          <c:idx val="3"/>
          <c:order val="3"/>
          <c:tx>
            <c:strRef>
              <c:f>Volume!$A$7</c:f>
              <c:strCache>
                <c:ptCount val="1"/>
                <c:pt idx="0">
                  <c:v>Central</c:v>
                </c:pt>
              </c:strCache>
            </c:strRef>
          </c:tx>
          <c:dLbls>
            <c:dLbl>
              <c:idx val="1"/>
              <c:layout>
                <c:manualLayout>
                  <c:x val="4.2108802502950354E-17"/>
                  <c:y val="1.9114906709168905E-3"/>
                </c:manualLayout>
              </c:layout>
              <c:dLblPos val="ctr"/>
              <c:showVal val="1"/>
            </c:dLbl>
            <c:dLblPos val="inEnd"/>
            <c:showVal val="1"/>
          </c:dLbls>
          <c:cat>
            <c:strRef>
              <c:f>Volume!$B$3:$F$3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 </c:v>
                </c:pt>
              </c:strCache>
            </c:strRef>
          </c:cat>
          <c:val>
            <c:numRef>
              <c:f>Volume!$B$7:$F$7</c:f>
              <c:numCache>
                <c:formatCode>_(* #,##0_);_(* \(#,##0\);_(* "-"??_);_(@_)</c:formatCode>
                <c:ptCount val="5"/>
                <c:pt idx="0">
                  <c:v>32074</c:v>
                </c:pt>
                <c:pt idx="1">
                  <c:v>31575</c:v>
                </c:pt>
                <c:pt idx="2">
                  <c:v>33708</c:v>
                </c:pt>
                <c:pt idx="3">
                  <c:v>36143</c:v>
                </c:pt>
                <c:pt idx="4">
                  <c:v>37485</c:v>
                </c:pt>
              </c:numCache>
            </c:numRef>
          </c:val>
        </c:ser>
        <c:ser>
          <c:idx val="4"/>
          <c:order val="4"/>
          <c:tx>
            <c:strRef>
              <c:f>Volume!$A$8</c:f>
              <c:strCache>
                <c:ptCount val="1"/>
                <c:pt idx="0">
                  <c:v>South</c:v>
                </c:pt>
              </c:strCache>
            </c:strRef>
          </c:tx>
          <c:dLbls>
            <c:dLblPos val="inEnd"/>
            <c:showVal val="1"/>
          </c:dLbls>
          <c:cat>
            <c:strRef>
              <c:f>Volume!$B$3:$F$3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 </c:v>
                </c:pt>
              </c:strCache>
            </c:strRef>
          </c:cat>
          <c:val>
            <c:numRef>
              <c:f>Volume!$B$8:$F$8</c:f>
              <c:numCache>
                <c:formatCode>_(* #,##0_);_(* \(#,##0\);_(* "-"??_);_(@_)</c:formatCode>
                <c:ptCount val="5"/>
                <c:pt idx="0">
                  <c:v>22917</c:v>
                </c:pt>
                <c:pt idx="1">
                  <c:v>22724</c:v>
                </c:pt>
                <c:pt idx="2">
                  <c:v>24906</c:v>
                </c:pt>
                <c:pt idx="3">
                  <c:v>26185</c:v>
                </c:pt>
                <c:pt idx="4">
                  <c:v>26964</c:v>
                </c:pt>
              </c:numCache>
            </c:numRef>
          </c:val>
        </c:ser>
        <c:dLbls>
          <c:showVal val="1"/>
        </c:dLbls>
        <c:gapWidth val="55"/>
        <c:overlap val="100"/>
        <c:axId val="116497024"/>
        <c:axId val="116502912"/>
      </c:barChart>
      <c:lineChart>
        <c:grouping val="standard"/>
        <c:ser>
          <c:idx val="5"/>
          <c:order val="5"/>
          <c:tx>
            <c:strRef>
              <c:f>Volume!$A$9</c:f>
              <c:strCache>
                <c:ptCount val="1"/>
                <c:pt idx="0">
                  <c:v>Total</c:v>
                </c:pt>
              </c:strCache>
            </c:strRef>
          </c:tx>
          <c:marker>
            <c:symbol val="circle"/>
            <c:size val="5"/>
          </c:marker>
          <c:dLbls>
            <c:dLbl>
              <c:idx val="3"/>
              <c:layout>
                <c:manualLayout>
                  <c:x val="-2.7871101624691523E-2"/>
                  <c:y val="-1.956688948624629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t"/>
            <c:showVal val="1"/>
          </c:dLbls>
          <c:cat>
            <c:strRef>
              <c:f>Volume!$B$3:$F$3</c:f>
              <c:strCache>
                <c:ptCount val="5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 </c:v>
                </c:pt>
              </c:strCache>
            </c:strRef>
          </c:cat>
          <c:val>
            <c:numRef>
              <c:f>Volume!$B$9:$F$9</c:f>
              <c:numCache>
                <c:formatCode>_(* #,##0_);_(* \(#,##0\);_(* "-"??_);_(@_)</c:formatCode>
                <c:ptCount val="5"/>
                <c:pt idx="0">
                  <c:v>334614</c:v>
                </c:pt>
                <c:pt idx="1">
                  <c:v>344667</c:v>
                </c:pt>
                <c:pt idx="2">
                  <c:v>365181</c:v>
                </c:pt>
                <c:pt idx="3">
                  <c:v>387116</c:v>
                </c:pt>
                <c:pt idx="4">
                  <c:v>391600</c:v>
                </c:pt>
              </c:numCache>
            </c:numRef>
          </c:val>
        </c:ser>
        <c:marker val="1"/>
        <c:axId val="116497024"/>
        <c:axId val="116502912"/>
      </c:lineChart>
      <c:catAx>
        <c:axId val="116497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6502912"/>
        <c:crosses val="autoZero"/>
        <c:auto val="1"/>
        <c:lblAlgn val="ctr"/>
        <c:lblOffset val="100"/>
      </c:catAx>
      <c:valAx>
        <c:axId val="116502912"/>
        <c:scaling>
          <c:orientation val="minMax"/>
          <c:max val="400000"/>
        </c:scaling>
        <c:axPos val="l"/>
        <c:majorGridlines/>
        <c:numFmt formatCode="_(* #,##0_);_(* \(#,##0\);_(* &quot;-&quot;??_);_(@_)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6497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53235586930879"/>
          <c:y val="0.33742242944707523"/>
          <c:w val="0.105577088424292"/>
          <c:h val="0.43634868424686724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1651323273398407E-2"/>
          <c:y val="9.005363093658246E-2"/>
          <c:w val="0.81309626227277221"/>
          <c:h val="0.84043140674831418"/>
        </c:manualLayout>
      </c:layout>
      <c:barChart>
        <c:barDir val="col"/>
        <c:grouping val="stacked"/>
        <c:ser>
          <c:idx val="0"/>
          <c:order val="0"/>
          <c:tx>
            <c:strRef>
              <c:f>'Wait Time'!$A$4</c:f>
              <c:strCache>
                <c:ptCount val="1"/>
                <c:pt idx="0">
                  <c:v>Calgary</c:v>
                </c:pt>
              </c:strCache>
            </c:strRef>
          </c:tx>
          <c:cat>
            <c:strRef>
              <c:f>'Wait Time'!$B$3:$D$3</c:f>
              <c:strCache>
                <c:ptCount val="3"/>
                <c:pt idx="0">
                  <c:v>Feb '14</c:v>
                </c:pt>
                <c:pt idx="1">
                  <c:v>Feb '15</c:v>
                </c:pt>
                <c:pt idx="2">
                  <c:v>Feb '16</c:v>
                </c:pt>
              </c:strCache>
            </c:strRef>
          </c:cat>
          <c:val>
            <c:numRef>
              <c:f>'Wait Time'!$B$4:$D$4</c:f>
              <c:numCache>
                <c:formatCode>_(* #,##0_);_(* \(#,##0\);_(* "-"??_);_(@_)</c:formatCode>
                <c:ptCount val="3"/>
                <c:pt idx="0">
                  <c:v>4640</c:v>
                </c:pt>
                <c:pt idx="1">
                  <c:v>5485</c:v>
                </c:pt>
                <c:pt idx="2">
                  <c:v>10757</c:v>
                </c:pt>
              </c:numCache>
            </c:numRef>
          </c:val>
        </c:ser>
        <c:ser>
          <c:idx val="1"/>
          <c:order val="1"/>
          <c:tx>
            <c:strRef>
              <c:f>'Wait Time'!$A$5</c:f>
              <c:strCache>
                <c:ptCount val="1"/>
                <c:pt idx="0">
                  <c:v>North</c:v>
                </c:pt>
              </c:strCache>
            </c:strRef>
          </c:tx>
          <c:cat>
            <c:strRef>
              <c:f>'Wait Time'!$B$3:$D$3</c:f>
              <c:strCache>
                <c:ptCount val="3"/>
                <c:pt idx="0">
                  <c:v>Feb '14</c:v>
                </c:pt>
                <c:pt idx="1">
                  <c:v>Feb '15</c:v>
                </c:pt>
                <c:pt idx="2">
                  <c:v>Feb '16</c:v>
                </c:pt>
              </c:strCache>
            </c:strRef>
          </c:cat>
          <c:val>
            <c:numRef>
              <c:f>'Wait Time'!$B$5:$D$5</c:f>
              <c:numCache>
                <c:formatCode>_(* #,##0_);_(* \(#,##0\);_(* "-"??_);_(@_)</c:formatCode>
                <c:ptCount val="3"/>
                <c:pt idx="0">
                  <c:v>2002</c:v>
                </c:pt>
                <c:pt idx="1">
                  <c:v>2343</c:v>
                </c:pt>
                <c:pt idx="2">
                  <c:v>3918</c:v>
                </c:pt>
              </c:numCache>
            </c:numRef>
          </c:val>
        </c:ser>
        <c:ser>
          <c:idx val="2"/>
          <c:order val="2"/>
          <c:tx>
            <c:strRef>
              <c:f>'Wait Time'!$A$6</c:f>
              <c:strCache>
                <c:ptCount val="1"/>
                <c:pt idx="0">
                  <c:v>Edmonton</c:v>
                </c:pt>
              </c:strCache>
            </c:strRef>
          </c:tx>
          <c:cat>
            <c:strRef>
              <c:f>'Wait Time'!$B$3:$D$3</c:f>
              <c:strCache>
                <c:ptCount val="3"/>
                <c:pt idx="0">
                  <c:v>Feb '14</c:v>
                </c:pt>
                <c:pt idx="1">
                  <c:v>Feb '15</c:v>
                </c:pt>
                <c:pt idx="2">
                  <c:v>Feb '16</c:v>
                </c:pt>
              </c:strCache>
            </c:strRef>
          </c:cat>
          <c:val>
            <c:numRef>
              <c:f>'Wait Time'!$B$6:$D$6</c:f>
              <c:numCache>
                <c:formatCode>_(* #,##0_);_(* \(#,##0\);_(* "-"??_);_(@_)</c:formatCode>
                <c:ptCount val="3"/>
                <c:pt idx="0">
                  <c:v>5769</c:v>
                </c:pt>
                <c:pt idx="1">
                  <c:v>7486</c:v>
                </c:pt>
                <c:pt idx="2">
                  <c:v>10508</c:v>
                </c:pt>
              </c:numCache>
            </c:numRef>
          </c:val>
        </c:ser>
        <c:ser>
          <c:idx val="3"/>
          <c:order val="3"/>
          <c:tx>
            <c:strRef>
              <c:f>'Wait Time'!$A$7</c:f>
              <c:strCache>
                <c:ptCount val="1"/>
                <c:pt idx="0">
                  <c:v>Central</c:v>
                </c:pt>
              </c:strCache>
            </c:strRef>
          </c:tx>
          <c:cat>
            <c:strRef>
              <c:f>'Wait Time'!$B$3:$D$3</c:f>
              <c:strCache>
                <c:ptCount val="3"/>
                <c:pt idx="0">
                  <c:v>Feb '14</c:v>
                </c:pt>
                <c:pt idx="1">
                  <c:v>Feb '15</c:v>
                </c:pt>
                <c:pt idx="2">
                  <c:v>Feb '16</c:v>
                </c:pt>
              </c:strCache>
            </c:strRef>
          </c:cat>
          <c:val>
            <c:numRef>
              <c:f>'Wait Time'!$B$7:$D$7</c:f>
              <c:numCache>
                <c:formatCode>_(* #,##0_);_(* \(#,##0\);_(* "-"??_);_(@_)</c:formatCode>
                <c:ptCount val="3"/>
                <c:pt idx="0">
                  <c:v>1475</c:v>
                </c:pt>
                <c:pt idx="1">
                  <c:v>1889</c:v>
                </c:pt>
                <c:pt idx="2">
                  <c:v>3017</c:v>
                </c:pt>
              </c:numCache>
            </c:numRef>
          </c:val>
        </c:ser>
        <c:ser>
          <c:idx val="4"/>
          <c:order val="4"/>
          <c:tx>
            <c:strRef>
              <c:f>'Wait Time'!$A$8</c:f>
              <c:strCache>
                <c:ptCount val="1"/>
                <c:pt idx="0">
                  <c:v>South</c:v>
                </c:pt>
              </c:strCache>
            </c:strRef>
          </c:tx>
          <c:cat>
            <c:strRef>
              <c:f>'Wait Time'!$B$3:$D$3</c:f>
              <c:strCache>
                <c:ptCount val="3"/>
                <c:pt idx="0">
                  <c:v>Feb '14</c:v>
                </c:pt>
                <c:pt idx="1">
                  <c:v>Feb '15</c:v>
                </c:pt>
                <c:pt idx="2">
                  <c:v>Feb '16</c:v>
                </c:pt>
              </c:strCache>
            </c:strRef>
          </c:cat>
          <c:val>
            <c:numRef>
              <c:f>'Wait Time'!$B$8:$D$8</c:f>
              <c:numCache>
                <c:formatCode>_(* #,##0_);_(* \(#,##0\);_(* "-"??_);_(@_)</c:formatCode>
                <c:ptCount val="3"/>
                <c:pt idx="0">
                  <c:v>1028</c:v>
                </c:pt>
                <c:pt idx="1">
                  <c:v>1282</c:v>
                </c:pt>
                <c:pt idx="2">
                  <c:v>2768</c:v>
                </c:pt>
              </c:numCache>
            </c:numRef>
          </c:val>
        </c:ser>
        <c:dLbls>
          <c:showVal val="1"/>
        </c:dLbls>
        <c:overlap val="100"/>
        <c:axId val="116661248"/>
        <c:axId val="116671232"/>
      </c:barChart>
      <c:lineChart>
        <c:grouping val="standard"/>
        <c:ser>
          <c:idx val="5"/>
          <c:order val="5"/>
          <c:tx>
            <c:strRef>
              <c:f>'Wait Time'!$A$9</c:f>
              <c:strCache>
                <c:ptCount val="1"/>
                <c:pt idx="0">
                  <c:v>Total</c:v>
                </c:pt>
              </c:strCache>
            </c:strRef>
          </c:tx>
          <c:marker>
            <c:symbol val="circle"/>
            <c:size val="5"/>
            <c:spPr>
              <a:solidFill>
                <a:schemeClr val="accent6"/>
              </a:solidFill>
            </c:spPr>
          </c:marke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t"/>
            <c:showVal val="1"/>
          </c:dLbls>
          <c:cat>
            <c:strRef>
              <c:f>'Wait Time'!$B$3:$D$3</c:f>
              <c:strCache>
                <c:ptCount val="3"/>
                <c:pt idx="0">
                  <c:v>Feb '14</c:v>
                </c:pt>
                <c:pt idx="1">
                  <c:v>Feb '15</c:v>
                </c:pt>
                <c:pt idx="2">
                  <c:v>Feb '16</c:v>
                </c:pt>
              </c:strCache>
            </c:strRef>
          </c:cat>
          <c:val>
            <c:numRef>
              <c:f>'Wait Time'!$B$9:$D$9</c:f>
              <c:numCache>
                <c:formatCode>_(* #,##0_);_(* \(#,##0\);_(* "-"??_);_(@_)</c:formatCode>
                <c:ptCount val="3"/>
                <c:pt idx="0">
                  <c:v>14914</c:v>
                </c:pt>
                <c:pt idx="1">
                  <c:v>18485</c:v>
                </c:pt>
                <c:pt idx="2">
                  <c:v>30968</c:v>
                </c:pt>
              </c:numCache>
            </c:numRef>
          </c:val>
        </c:ser>
        <c:dLbls>
          <c:showVal val="1"/>
        </c:dLbls>
        <c:marker val="1"/>
        <c:axId val="116661248"/>
        <c:axId val="116671232"/>
      </c:lineChart>
      <c:catAx>
        <c:axId val="116661248"/>
        <c:scaling>
          <c:orientation val="minMax"/>
          <c:min val="1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6671232"/>
        <c:crosses val="autoZero"/>
        <c:auto val="1"/>
        <c:lblAlgn val="ctr"/>
        <c:lblOffset val="100"/>
      </c:catAx>
      <c:valAx>
        <c:axId val="116671232"/>
        <c:scaling>
          <c:orientation val="minMax"/>
        </c:scaling>
        <c:axPos val="l"/>
        <c:majorGridlines/>
        <c:numFmt formatCode="_(* #,##0_);_(* \(#,##0\);_(* &quot;-&quot;??_);_(@_)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6661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45647419072582"/>
          <c:y val="0.28401988253284022"/>
          <c:w val="0.115543525809274"/>
          <c:h val="0.45425457734624214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90726071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this article and discuss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coag</a:t>
            </a:r>
            <a:r>
              <a:rPr lang="en-US" baseline="0" dirty="0" smtClean="0"/>
              <a:t> testing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3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jpeg" descr="template power point_cover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128587"/>
            <a:ext cx="9144000" cy="6650039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/>
          <p:nvPr/>
        </p:nvSpPr>
        <p:spPr>
          <a:xfrm>
            <a:off x="549274" y="1535112"/>
            <a:ext cx="8034340" cy="995364"/>
          </a:xfrm>
          <a:prstGeom prst="rect">
            <a:avLst/>
          </a:prstGeom>
          <a:solidFill>
            <a:srgbClr val="DDDDDD"/>
          </a:solidFill>
          <a:ln w="76200">
            <a:solidFill>
              <a:srgbClr val="00B173"/>
            </a:solidFill>
            <a:miter/>
          </a:ln>
        </p:spPr>
        <p:txBody>
          <a:bodyPr lIns="45718" tIns="45718" rIns="45718" bIns="45718"/>
          <a:lstStyle/>
          <a:p>
            <a:pPr algn="ctr">
              <a:spcBef>
                <a:spcPts val="400"/>
              </a:spcBef>
              <a:defRPr sz="240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</a:lstStyle>
          <a:p>
            <a:r>
              <a:t>Click to edit Master subtitle style</a:t>
            </a:r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4675" y="1292225"/>
            <a:ext cx="7996240" cy="1470025"/>
          </a:xfrm>
          <a:prstGeom prst="rect">
            <a:avLst/>
          </a:prstGeom>
        </p:spPr>
        <p:txBody>
          <a:bodyPr/>
          <a:lstStyle>
            <a:lvl1pPr indent="0" algn="ctr"/>
          </a:lstStyle>
          <a:p>
            <a:r>
              <a:t>Click to edit Master title style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spcBef>
                <a:spcPts val="0"/>
              </a:spcBef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6488112" y="766762"/>
            <a:ext cx="2162177" cy="5237165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0" y="766762"/>
            <a:ext cx="6335713" cy="5237165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</a:lstStyle>
          <a:p>
            <a:r>
              <a:t>Click to edit Master text styles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sz="half" idx="1"/>
          </p:nvPr>
        </p:nvSpPr>
        <p:spPr>
          <a:xfrm>
            <a:off x="531812" y="2057400"/>
            <a:ext cx="3983040" cy="394652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None/>
              <a:defRPr b="1"/>
            </a:lvl1pPr>
          </a:lstStyle>
          <a:p>
            <a:r>
              <a:t>Click to edit Master text styles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Click to edit Master title style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Click to edit Master title style</a:t>
            </a:r>
          </a:p>
        </p:txBody>
      </p:sp>
      <p:sp>
        <p:nvSpPr>
          <p:cNvPr id="86" name="Shape 86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r>
              <a:t>Click to edit Master text styles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template power point_inside"/>
          <p:cNvPicPr>
            <a:picLocks noChangeAspect="1"/>
          </p:cNvPicPr>
          <p:nvPr/>
        </p:nvPicPr>
        <p:blipFill>
          <a:blip r:embed="rId13" cstate="print">
            <a:extLst/>
          </a:blip>
          <a:stretch>
            <a:fillRect/>
          </a:stretch>
        </p:blipFill>
        <p:spPr>
          <a:xfrm>
            <a:off x="0" y="128587"/>
            <a:ext cx="9144000" cy="665003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0" y="766762"/>
            <a:ext cx="863124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31812" y="2057400"/>
            <a:ext cx="8118476" cy="3946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8399645" y="6284912"/>
            <a:ext cx="358412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ctr">
              <a:spcBef>
                <a:spcPts val="1000"/>
              </a:spcBef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444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065BD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444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065BD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444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065BD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444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065BD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444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065BD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44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065BD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444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065BD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444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065BD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444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065BD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ctrTitle"/>
          </p:nvPr>
        </p:nvSpPr>
        <p:spPr>
          <a:xfrm>
            <a:off x="574674" y="1292225"/>
            <a:ext cx="7996240" cy="1470025"/>
          </a:xfrm>
          <a:prstGeom prst="rect">
            <a:avLst/>
          </a:prstGeom>
        </p:spPr>
        <p:txBody>
          <a:bodyPr/>
          <a:lstStyle/>
          <a:p>
            <a:r>
              <a:rPr dirty="0"/>
              <a:t>Minimizing Unnecessary </a:t>
            </a:r>
            <a:r>
              <a:rPr lang="en-CA" dirty="0" smtClean="0"/>
              <a:t>Testing</a:t>
            </a:r>
            <a:endParaRPr dirty="0"/>
          </a:p>
        </p:txBody>
      </p:sp>
      <p:sp>
        <p:nvSpPr>
          <p:cNvPr id="125" name="Shape 125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CA" smtClean="0"/>
          </a:p>
          <a:p>
            <a:r>
              <a:rPr lang="en-CA" smtClean="0"/>
              <a:t>EZMSA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Proposed Interventions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0112924"/>
              </p:ext>
            </p:extLst>
          </p:nvPr>
        </p:nvGraphicFramePr>
        <p:xfrm>
          <a:off x="360584" y="1784317"/>
          <a:ext cx="8783416" cy="422686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195854"/>
                <a:gridCol w="2195854"/>
                <a:gridCol w="2195854"/>
                <a:gridCol w="2195854"/>
              </a:tblGrid>
              <a:tr h="716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Savings</a:t>
                      </a:r>
                      <a:endParaRPr lang="en-US" dirty="0"/>
                    </a:p>
                  </a:txBody>
                  <a:tcPr/>
                </a:tc>
              </a:tr>
              <a:tr h="716581">
                <a:tc>
                  <a:txBody>
                    <a:bodyPr/>
                    <a:lstStyle/>
                    <a:p>
                      <a:r>
                        <a:rPr lang="en-US" sz="1800" u="none" strike="noStrike" cap="none" spc="0" baseline="0" dirty="0" smtClean="0">
                          <a:ln>
                            <a:noFill/>
                          </a:ln>
                          <a:effectLst/>
                          <a:uFillTx/>
                          <a:sym typeface="Arial"/>
                        </a:rPr>
                        <a:t>Low Molecular Weight Heparins (LMWHs)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Tendering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Management/Clinical Protocols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cap="none" spc="0" baseline="0" dirty="0" smtClean="0">
                          <a:ln>
                            <a:noFill/>
                          </a:ln>
                          <a:effectLst/>
                          <a:uFillTx/>
                          <a:sym typeface="Arial"/>
                        </a:rPr>
                        <a:t>~-$850K - &gt;$1M</a:t>
                      </a:r>
                      <a:endParaRPr lang="en-US" dirty="0"/>
                    </a:p>
                  </a:txBody>
                  <a:tcPr/>
                </a:tc>
              </a:tr>
              <a:tr h="716581">
                <a:tc>
                  <a:txBody>
                    <a:bodyPr/>
                    <a:lstStyle/>
                    <a:p>
                      <a:r>
                        <a:rPr lang="en-US" dirty="0" smtClean="0"/>
                        <a:t>Albumin Use Reduction</a:t>
                      </a:r>
                      <a:r>
                        <a:rPr lang="en-US" baseline="0" dirty="0" smtClean="0"/>
                        <a:t> in ICU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 Management/Clinical Protocols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~$275K/annum</a:t>
                      </a:r>
                      <a:endParaRPr lang="en-US" dirty="0"/>
                    </a:p>
                  </a:txBody>
                  <a:tcPr/>
                </a:tc>
              </a:tr>
              <a:tr h="716581">
                <a:tc>
                  <a:txBody>
                    <a:bodyPr/>
                    <a:lstStyle/>
                    <a:p>
                      <a:r>
                        <a:rPr lang="en-US" sz="1800" u="none" strike="noStrike" cap="none" spc="0" baseline="0" dirty="0" smtClean="0">
                          <a:ln>
                            <a:noFill/>
                          </a:ln>
                          <a:effectLst/>
                          <a:uFillTx/>
                          <a:sym typeface="Arial"/>
                        </a:rPr>
                        <a:t>Appropriate use of PET imaging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 Ordering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 Management/Clinical Protocols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716581">
                <a:tc>
                  <a:txBody>
                    <a:bodyPr/>
                    <a:lstStyle/>
                    <a:p>
                      <a:r>
                        <a:rPr lang="en-US" dirty="0" smtClean="0"/>
                        <a:t>Appropriate Use of CT Scan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</a:t>
                      </a:r>
                    </a:p>
                    <a:p>
                      <a:r>
                        <a:rPr lang="en-US" dirty="0" smtClean="0"/>
                        <a:t>Cancer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Protocol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 variability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848242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340" y="495848"/>
            <a:ext cx="8631238" cy="1438275"/>
          </a:xfrm>
        </p:spPr>
        <p:txBody>
          <a:bodyPr>
            <a:normAutofit/>
          </a:bodyPr>
          <a:lstStyle/>
          <a:p>
            <a:r>
              <a:rPr lang="en-US" b="1" dirty="0" smtClean="0"/>
              <a:t>CT Volume: 2011/12 – 2015/16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51585219"/>
              </p:ext>
            </p:extLst>
          </p:nvPr>
        </p:nvGraphicFramePr>
        <p:xfrm>
          <a:off x="107504" y="1772816"/>
          <a:ext cx="90364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312522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60" y="780984"/>
            <a:ext cx="8631238" cy="1438275"/>
          </a:xfrm>
        </p:spPr>
        <p:txBody>
          <a:bodyPr>
            <a:normAutofit/>
          </a:bodyPr>
          <a:lstStyle/>
          <a:p>
            <a:r>
              <a:rPr lang="en-US" dirty="0" smtClean="0"/>
              <a:t># of Patients on Waitlist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04672917"/>
              </p:ext>
            </p:extLst>
          </p:nvPr>
        </p:nvGraphicFramePr>
        <p:xfrm>
          <a:off x="107504" y="1412776"/>
          <a:ext cx="9036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179695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782" y="539992"/>
            <a:ext cx="8631238" cy="143827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Variation in CT Ordering for MTBI by Physician</a:t>
            </a:r>
            <a:br>
              <a:rPr lang="en-US" sz="2000" dirty="0" smtClean="0"/>
            </a:br>
            <a:r>
              <a:rPr lang="en-US" sz="1600" dirty="0" smtClean="0"/>
              <a:t>(Comparing Foothills Medical Centre and University of Alberta Hospital)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6" y="1600200"/>
            <a:ext cx="6130418" cy="46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24013"/>
            <a:ext cx="32004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096828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smtClean="0"/>
              <a:t>for </a:t>
            </a:r>
            <a:r>
              <a:rPr lang="en-US" smtClean="0"/>
              <a:t>EZMSA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can Zone leadership and Medical Staff Associations:</a:t>
            </a:r>
          </a:p>
          <a:p>
            <a:pPr lvl="1"/>
            <a:r>
              <a:rPr lang="en-US" dirty="0" smtClean="0"/>
              <a:t>Add to potential cost savings initiatives</a:t>
            </a:r>
          </a:p>
          <a:p>
            <a:pPr lvl="1"/>
            <a:r>
              <a:rPr lang="en-US" dirty="0" smtClean="0"/>
              <a:t>Support proposed cost savings initiatives</a:t>
            </a:r>
          </a:p>
          <a:p>
            <a:pPr lvl="1"/>
            <a:r>
              <a:rPr lang="en-US" dirty="0" smtClean="0"/>
              <a:t>Metrics to measure progress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00686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sldNum" sz="quarter" idx="4294967295"/>
          </p:nvPr>
        </p:nvSpPr>
        <p:spPr>
          <a:xfrm>
            <a:off x="8463212" y="6284912"/>
            <a:ext cx="231275" cy="35066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-1" y="766762"/>
            <a:ext cx="8631240" cy="1143001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Background</a:t>
            </a:r>
            <a:endParaRPr dirty="0"/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xfrm>
            <a:off x="531812" y="2057400"/>
            <a:ext cx="8118476" cy="3946525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Budgetary situation</a:t>
            </a:r>
          </a:p>
          <a:p>
            <a:r>
              <a:rPr lang="en-CA" dirty="0" smtClean="0"/>
              <a:t>Vitamin D</a:t>
            </a:r>
          </a:p>
          <a:p>
            <a:r>
              <a:rPr lang="en-CA" dirty="0" smtClean="0"/>
              <a:t>Other Examples</a:t>
            </a:r>
          </a:p>
          <a:p>
            <a:r>
              <a:rPr lang="en-CA" dirty="0" smtClean="0"/>
              <a:t>How can PPEC help?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CA" dirty="0" smtClean="0"/>
              <a:t>Example: </a:t>
            </a:r>
            <a:r>
              <a:rPr dirty="0" smtClean="0"/>
              <a:t>Coagulation </a:t>
            </a:r>
            <a:r>
              <a:rPr dirty="0"/>
              <a:t>Studies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Common Scenarios in which </a:t>
            </a:r>
            <a:r>
              <a:rPr i="1" dirty="0"/>
              <a:t>Routine</a:t>
            </a:r>
            <a:r>
              <a:rPr dirty="0"/>
              <a:t> coagulation studies are unnecessary:</a:t>
            </a:r>
          </a:p>
          <a:p>
            <a:pPr marL="800100" lvl="1" indent="-342900">
              <a:buChar char="•"/>
            </a:pPr>
            <a:r>
              <a:rPr dirty="0"/>
              <a:t>ED Chest pain patients</a:t>
            </a:r>
          </a:p>
          <a:p>
            <a:pPr marL="800100" lvl="1" indent="-342900">
              <a:buChar char="•"/>
            </a:pPr>
            <a:r>
              <a:rPr dirty="0"/>
              <a:t>Pre-op testing</a:t>
            </a:r>
          </a:p>
          <a:p>
            <a:pPr marL="800100" lvl="1" indent="-342900">
              <a:buChar char="•"/>
            </a:pPr>
            <a:r>
              <a:rPr dirty="0"/>
              <a:t>“Bundling of PTT/INR</a:t>
            </a:r>
            <a:r>
              <a:rPr dirty="0" smtClean="0"/>
              <a:t>”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180" y="4185878"/>
            <a:ext cx="5516039" cy="196568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sldNum" sz="quarter" idx="4294967295"/>
          </p:nvPr>
        </p:nvSpPr>
        <p:spPr>
          <a:xfrm>
            <a:off x="8399645" y="6284912"/>
            <a:ext cx="358412" cy="35066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xfrm>
            <a:off x="-1" y="766762"/>
            <a:ext cx="8631240" cy="1143001"/>
          </a:xfrm>
          <a:prstGeom prst="rect">
            <a:avLst/>
          </a:prstGeom>
        </p:spPr>
        <p:txBody>
          <a:bodyPr/>
          <a:lstStyle/>
          <a:p>
            <a:r>
              <a:t>Intervention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xfrm>
            <a:off x="531812" y="2057400"/>
            <a:ext cx="8118476" cy="3946525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Remove Preselected PTT/INR from EDRN Cardiac Chest Pain Protocol* only</a:t>
            </a:r>
          </a:p>
          <a:p>
            <a:pPr marL="800100" lvl="1" indent="-342900">
              <a:buChar char="•"/>
            </a:pPr>
            <a:r>
              <a:t>Provide clinical guidance to RN’s</a:t>
            </a:r>
          </a:p>
          <a:p>
            <a:pPr marL="1257300" lvl="2" indent="-342900">
              <a:defRPr sz="1600"/>
            </a:pPr>
            <a:r>
              <a:t>Send coagulation studies if patient is on coumadin/warfarin, has liver disease or a bleeding disorder</a:t>
            </a:r>
          </a:p>
          <a:p>
            <a:pPr marL="800100" lvl="1" indent="-342900">
              <a:buChar char="•"/>
            </a:pPr>
            <a:r>
              <a:t>RN/Physician Engagement</a:t>
            </a:r>
          </a:p>
          <a:p>
            <a:pPr marL="800100" lvl="1" indent="-342900">
              <a:buChar char="•"/>
            </a:pPr>
            <a:r>
              <a:t>Educational Rollout targeting nurses and physician</a:t>
            </a:r>
          </a:p>
          <a:p>
            <a:endParaRPr/>
          </a:p>
          <a:p>
            <a:r>
              <a:t>Pre-Post Intervention study design (90d pre, 90d post)</a:t>
            </a:r>
            <a:br/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sldNum" sz="quarter" idx="4294967295"/>
          </p:nvPr>
        </p:nvSpPr>
        <p:spPr>
          <a:xfrm>
            <a:off x="8408128" y="6284912"/>
            <a:ext cx="341445" cy="35066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-1" y="766762"/>
            <a:ext cx="8631241" cy="1143001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Order Set Change</a:t>
            </a:r>
            <a:endParaRPr dirty="0"/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531812" y="2057400"/>
            <a:ext cx="8118476" cy="3946525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1640910"/>
            <a:ext cx="9144000" cy="460642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smtClean="0"/>
              <a:t>Results</a:t>
            </a:r>
            <a:r>
              <a:rPr lang="en-CA" dirty="0" smtClean="0"/>
              <a:t> – 90 days pre/post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5771294"/>
              </p:ext>
            </p:extLst>
          </p:nvPr>
        </p:nvGraphicFramePr>
        <p:xfrm>
          <a:off x="1215024" y="2993298"/>
          <a:ext cx="6215928" cy="197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3513"/>
                <a:gridCol w="3492415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b="1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# of INR/PTT’s from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EDRN SCCP Order Set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Pre-Intervention</a:t>
                      </a:r>
                      <a:endParaRPr lang="en-US" sz="1600" b="1" baseline="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4982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Post-Intervention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776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smtClean="0">
                          <a:latin typeface="+mj-lt"/>
                        </a:rPr>
                        <a:t>Reduction in INR and PTT’s</a:t>
                      </a:r>
                      <a:endParaRPr lang="en-US" sz="1600" b="1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-4206 (84% reduction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(8412 fewer tests)</a:t>
                      </a:r>
                      <a:endParaRPr lang="en-US" sz="1600" baseline="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this project succeeded?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Passive Intervention (from </a:t>
            </a:r>
            <a:r>
              <a:rPr lang="en-CA" dirty="0"/>
              <a:t>a Clinician’s </a:t>
            </a:r>
            <a:r>
              <a:rPr lang="en-CA" dirty="0" smtClean="0"/>
              <a:t>perspective)</a:t>
            </a:r>
          </a:p>
          <a:p>
            <a:endParaRPr lang="en-CA" dirty="0"/>
          </a:p>
          <a:p>
            <a:r>
              <a:rPr lang="en-CA" dirty="0"/>
              <a:t>Physician/RN </a:t>
            </a:r>
            <a:r>
              <a:rPr lang="en-CA" dirty="0" smtClean="0"/>
              <a:t>Engagement</a:t>
            </a:r>
          </a:p>
          <a:p>
            <a:endParaRPr lang="en-CA" dirty="0" smtClean="0"/>
          </a:p>
          <a:p>
            <a:r>
              <a:rPr lang="en-CA" dirty="0" smtClean="0"/>
              <a:t>Intervention aligned with evidence and clinicians experience</a:t>
            </a:r>
          </a:p>
          <a:p>
            <a:endParaRPr lang="en-CA" dirty="0" smtClean="0"/>
          </a:p>
          <a:p>
            <a:r>
              <a:rPr lang="en-CA" dirty="0" smtClean="0"/>
              <a:t>Departmental </a:t>
            </a:r>
            <a:r>
              <a:rPr lang="en-CA" dirty="0"/>
              <a:t>support (RN and MD’s)</a:t>
            </a:r>
          </a:p>
          <a:p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Medicine Initiatives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5564505"/>
              </p:ext>
            </p:extLst>
          </p:nvPr>
        </p:nvGraphicFramePr>
        <p:xfrm>
          <a:off x="266304" y="1671623"/>
          <a:ext cx="8706132" cy="494238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51022"/>
                <a:gridCol w="1451022"/>
                <a:gridCol w="1451022"/>
                <a:gridCol w="1451022"/>
                <a:gridCol w="1451022"/>
                <a:gridCol w="1451022"/>
              </a:tblGrid>
              <a:tr h="695809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Item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Opportunity 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Lead/ Partner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Cost in 2015/2016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Potential Savings </a:t>
                      </a:r>
                      <a:r>
                        <a:rPr lang="en-US" sz="1100" dirty="0" smtClean="0">
                          <a:effectLst/>
                        </a:rPr>
                        <a:t>Estimates</a:t>
                      </a:r>
                    </a:p>
                  </a:txBody>
                  <a:tcPr marL="68580" marR="68580" marT="0" marB="0"/>
                </a:tc>
              </a:tr>
              <a:tr h="695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Fetal Fibronectin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Discontinuation of Fetal Fibronectin Testing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Maternal Newborn Child &amp; Youth SCN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 01, 2016 testing discontinued.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TBD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TBD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5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General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KT re: costs </a:t>
                      </a:r>
                      <a:r>
                        <a:rPr lang="en-US" sz="1100" dirty="0">
                          <a:effectLst/>
                        </a:rPr>
                        <a:t>of lab tests and blood products, as well as duplicated redundant lab tests.  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Dr. James Wesenberg/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Dr. Chris Naugler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2016-2017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Lab Service </a:t>
                      </a:r>
                      <a:r>
                        <a:rPr lang="en-US" sz="1100" dirty="0" smtClean="0">
                          <a:effectLst/>
                        </a:rPr>
                        <a:t>Plan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Appropriateness of Care </a:t>
                      </a:r>
                      <a:r>
                        <a:rPr lang="en-US" sz="1100" dirty="0" smtClean="0">
                          <a:effectLst/>
                        </a:rPr>
                        <a:t>Initiative</a:t>
                      </a:r>
                      <a:endParaRPr lang="en-CA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TBD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1% overall reduction in testing, up to $500K / year 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5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General 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Support </a:t>
                      </a:r>
                      <a:r>
                        <a:rPr lang="en-US" sz="1100" dirty="0">
                          <a:effectLst/>
                        </a:rPr>
                        <a:t>to blood utilization initiatives in Alberta including support to the SCNs, Alberta Blood Office and the TM Network.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Dr. James Wesenberg/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Dr. Chris Naugler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2016-2017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Lab Service </a:t>
                      </a:r>
                      <a:r>
                        <a:rPr lang="en-US" sz="1100" dirty="0" smtClean="0">
                          <a:effectLst/>
                        </a:rPr>
                        <a:t>Plan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Appropriateness of Care </a:t>
                      </a:r>
                      <a:r>
                        <a:rPr lang="en-US" sz="1100" dirty="0" smtClean="0">
                          <a:effectLst/>
                        </a:rPr>
                        <a:t>Initiative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TBD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$3M per year as estimated by SCNs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5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B12 Testing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Intervention </a:t>
                      </a:r>
                      <a:r>
                        <a:rPr lang="en-US" sz="1100" dirty="0">
                          <a:effectLst/>
                        </a:rPr>
                        <a:t>to reduce B12 testing.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Dr</a:t>
                      </a:r>
                      <a:r>
                        <a:rPr lang="en-US" sz="1100" dirty="0">
                          <a:effectLst/>
                        </a:rPr>
                        <a:t>. Chris Naugler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2016-2017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Lab Service </a:t>
                      </a:r>
                      <a:r>
                        <a:rPr lang="en-US" sz="1100" dirty="0" smtClean="0">
                          <a:effectLst/>
                        </a:rPr>
                        <a:t>Plan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TBD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$500K / year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5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Urine Cultures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reduce </a:t>
                      </a:r>
                      <a:r>
                        <a:rPr lang="en-US" sz="1100" dirty="0">
                          <a:effectLst/>
                        </a:rPr>
                        <a:t>unnecessary urine cultures.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Dr</a:t>
                      </a:r>
                      <a:r>
                        <a:rPr lang="en-US" sz="1100" dirty="0">
                          <a:effectLst/>
                        </a:rPr>
                        <a:t>. Chris </a:t>
                      </a:r>
                      <a:r>
                        <a:rPr lang="en-US" sz="1100" dirty="0" smtClean="0">
                          <a:effectLst/>
                        </a:rPr>
                        <a:t>Naugler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Antimicrobrial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Stewardship Alignment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2016-2017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Lab Service </a:t>
                      </a:r>
                      <a:r>
                        <a:rPr lang="en-US" sz="1100" dirty="0" smtClean="0">
                          <a:effectLst/>
                        </a:rPr>
                        <a:t>Plan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Appropriateness of Care </a:t>
                      </a:r>
                      <a:r>
                        <a:rPr lang="en-US" sz="1100" dirty="0" smtClean="0">
                          <a:effectLst/>
                        </a:rPr>
                        <a:t>Initiative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TBD</a:t>
                      </a:r>
                      <a:endParaRPr lang="en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$1.5M / year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451831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9970" y="309104"/>
            <a:ext cx="8631240" cy="1143001"/>
          </a:xfrm>
        </p:spPr>
        <p:txBody>
          <a:bodyPr/>
          <a:lstStyle/>
          <a:p>
            <a:r>
              <a:rPr lang="en-US" dirty="0" smtClean="0"/>
              <a:t>Laboratory Medicine Initiatives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2606451"/>
              </p:ext>
            </p:extLst>
          </p:nvPr>
        </p:nvGraphicFramePr>
        <p:xfrm>
          <a:off x="204115" y="1299914"/>
          <a:ext cx="8697264" cy="5438332"/>
        </p:xfrm>
        <a:graphic>
          <a:graphicData uri="http://schemas.openxmlformats.org/drawingml/2006/table">
            <a:tbl>
              <a:tblPr firstRow="1" bandRow="1">
                <a:tableStyleId>{C7B018BB-80A7-4F77-B60F-C8B233D01FF8}</a:tableStyleId>
              </a:tblPr>
              <a:tblGrid>
                <a:gridCol w="1449544"/>
                <a:gridCol w="1449544"/>
                <a:gridCol w="1449544"/>
                <a:gridCol w="1449544"/>
                <a:gridCol w="1449544"/>
                <a:gridCol w="1449544"/>
              </a:tblGrid>
              <a:tr h="38096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Item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Opportunity 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Lead/ Partner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Cost in 2015/2016</a:t>
                      </a:r>
                      <a:endParaRPr lang="en-C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Potential Savings </a:t>
                      </a:r>
                      <a:r>
                        <a:rPr lang="en-US" sz="1100" dirty="0" smtClean="0">
                          <a:effectLst/>
                        </a:rPr>
                        <a:t>Estimates</a:t>
                      </a:r>
                    </a:p>
                  </a:txBody>
                  <a:tcPr marL="68580" marR="68580" marT="0" marB="0"/>
                </a:tc>
              </a:tr>
              <a:tr h="792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Unnecessary Testing Groups</a:t>
                      </a:r>
                      <a:endParaRPr lang="en-CA" sz="11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en-CA" sz="1200" dirty="0" smtClean="0">
                        <a:effectLst/>
                      </a:endParaRPr>
                    </a:p>
                    <a:p>
                      <a:pPr marL="0" lvl="0" indent="0" algn="l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 smtClean="0">
                          <a:effectLst/>
                        </a:rPr>
                        <a:t>TSH</a:t>
                      </a:r>
                      <a:r>
                        <a:rPr lang="en-CA" sz="1200" dirty="0">
                          <a:effectLst/>
                        </a:rPr>
                        <a:t>/</a:t>
                      </a:r>
                      <a:r>
                        <a:rPr lang="en-CA" sz="1200" dirty="0" smtClean="0">
                          <a:effectLst/>
                        </a:rPr>
                        <a:t>FT4</a:t>
                      </a:r>
                    </a:p>
                    <a:p>
                      <a:pPr marL="0" lvl="0" indent="0" algn="l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 smtClean="0">
                          <a:effectLst/>
                        </a:rPr>
                        <a:t>GGT</a:t>
                      </a:r>
                      <a:r>
                        <a:rPr lang="en-CA" sz="1200" dirty="0">
                          <a:effectLst/>
                        </a:rPr>
                        <a:t>/ALK PHOS</a:t>
                      </a:r>
                    </a:p>
                    <a:p>
                      <a:pPr marL="0" lvl="0" indent="0" algn="l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>
                          <a:effectLst/>
                        </a:rPr>
                        <a:t>ESR/CRP</a:t>
                      </a:r>
                    </a:p>
                    <a:p>
                      <a:pPr marL="0" lvl="0" indent="0" algn="l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>
                          <a:effectLst/>
                        </a:rPr>
                        <a:t>Amylase/Lipase</a:t>
                      </a:r>
                    </a:p>
                    <a:p>
                      <a:pPr marL="0" lvl="0" indent="0" algn="l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>
                          <a:effectLst/>
                        </a:rPr>
                        <a:t>CKMB/Troponin</a:t>
                      </a:r>
                      <a:endParaRPr lang="en-C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Dr. Carolyn O’Hara/</a:t>
                      </a:r>
                      <a:r>
                        <a:rPr lang="en-US" sz="1200" dirty="0" err="1">
                          <a:effectLst/>
                        </a:rPr>
                        <a:t>DynaLifeDx</a:t>
                      </a:r>
                      <a:endParaRPr lang="en-C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TBD</a:t>
                      </a:r>
                      <a:endParaRPr lang="en-CA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TBD</a:t>
                      </a:r>
                      <a:endParaRPr lang="en-CA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TBD</a:t>
                      </a:r>
                      <a:endParaRPr lang="en-CA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Top  Misused Tests</a:t>
                      </a:r>
                      <a:endParaRPr lang="en-CA" sz="11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>
                          <a:effectLst/>
                        </a:rPr>
                        <a:t>Allergy Testing</a:t>
                      </a:r>
                    </a:p>
                    <a:p>
                      <a:pPr marL="0" lvl="0" indent="0" algn="l">
                        <a:lnSpc>
                          <a:spcPct val="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 err="1">
                          <a:effectLst/>
                        </a:rPr>
                        <a:t>Folate</a:t>
                      </a:r>
                      <a:endParaRPr lang="en-CA" sz="120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>
                          <a:effectLst/>
                        </a:rPr>
                        <a:t>B12</a:t>
                      </a:r>
                    </a:p>
                    <a:p>
                      <a:pPr marL="0" lvl="0" indent="0" algn="l">
                        <a:lnSpc>
                          <a:spcPct val="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>
                          <a:effectLst/>
                        </a:rPr>
                        <a:t>Chloride/CO2</a:t>
                      </a:r>
                    </a:p>
                    <a:p>
                      <a:pPr marL="0" lvl="0" indent="0" algn="l">
                        <a:lnSpc>
                          <a:spcPct val="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>
                          <a:effectLst/>
                        </a:rPr>
                        <a:t>Thyroid testing</a:t>
                      </a:r>
                    </a:p>
                    <a:p>
                      <a:pPr marL="0" lvl="0" indent="0" algn="l">
                        <a:lnSpc>
                          <a:spcPct val="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>
                          <a:effectLst/>
                        </a:rPr>
                        <a:t>ANA testing</a:t>
                      </a:r>
                    </a:p>
                    <a:p>
                      <a:pPr marL="0" lvl="0" indent="0" algn="l">
                        <a:lnSpc>
                          <a:spcPct val="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>
                          <a:effectLst/>
                        </a:rPr>
                        <a:t>ESR</a:t>
                      </a:r>
                    </a:p>
                    <a:p>
                      <a:pPr marL="0" lvl="0" indent="0" algn="l">
                        <a:lnSpc>
                          <a:spcPct val="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>
                          <a:effectLst/>
                        </a:rPr>
                        <a:t>Liver “panels”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CA" sz="120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CA" sz="1200" dirty="0">
                          <a:effectLst/>
                        </a:rPr>
                        <a:t>ATTG</a:t>
                      </a:r>
                    </a:p>
                    <a:p>
                      <a:pPr marL="0" lvl="0" indent="0" algn="l">
                        <a:lnSpc>
                          <a:spcPct val="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28600" algn="l"/>
                        </a:tabLst>
                      </a:pPr>
                      <a:r>
                        <a:rPr lang="en-CA" sz="1200" dirty="0">
                          <a:effectLst/>
                        </a:rPr>
                        <a:t>HbA1c</a:t>
                      </a:r>
                      <a:endParaRPr lang="en-C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Dr. Carolyn O’Hara/</a:t>
                      </a:r>
                      <a:r>
                        <a:rPr lang="en-US" sz="1200" dirty="0" err="1">
                          <a:effectLst/>
                        </a:rPr>
                        <a:t>DynaLifeDx</a:t>
                      </a:r>
                      <a:endParaRPr lang="en-C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</a:tr>
              <a:tr h="792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Type &amp; Screen</a:t>
                      </a:r>
                      <a:endParaRPr lang="en-CA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Discontinuing routine practices of Type and Screen for low risk C/S</a:t>
                      </a:r>
                      <a:endParaRPr lang="en-C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Maternal Newborn Child &amp; Youth SCN</a:t>
                      </a:r>
                      <a:endParaRPr lang="en-CA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C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</a:tr>
              <a:tr h="792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PT, PTT and INR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 </a:t>
                      </a:r>
                      <a:endParaRPr lang="en-C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PT, PTT and INR is being drawn in nursing protocols that are not necessary</a:t>
                      </a:r>
                      <a:endParaRPr lang="en-C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Emergency Strategic Clinical Network (ESCN)</a:t>
                      </a:r>
                      <a:endParaRPr lang="en-C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979300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4087</TotalTime>
  <Words>562</Words>
  <Application>Microsoft Office PowerPoint</Application>
  <PresentationFormat>On-screen Show (4:3)</PresentationFormat>
  <Paragraphs>169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Minimizing Unnecessary Testing</vt:lpstr>
      <vt:lpstr>Background</vt:lpstr>
      <vt:lpstr>Example: Coagulation Studies</vt:lpstr>
      <vt:lpstr>Intervention</vt:lpstr>
      <vt:lpstr>Order Set Change</vt:lpstr>
      <vt:lpstr>Results – 90 days pre/post</vt:lpstr>
      <vt:lpstr>Why this project succeeded?</vt:lpstr>
      <vt:lpstr>Laboratory Medicine Initiatives</vt:lpstr>
      <vt:lpstr>Laboratory Medicine Initiatives</vt:lpstr>
      <vt:lpstr>Other Proposed Interventions</vt:lpstr>
      <vt:lpstr>CT Volume: 2011/12 – 2015/16</vt:lpstr>
      <vt:lpstr># of Patients on Waitlist </vt:lpstr>
      <vt:lpstr>Variation in CT Ordering for MTBI by Physician (Comparing Foothills Medical Centre and University of Alberta Hospital)</vt:lpstr>
      <vt:lpstr>Questions for EZMSA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Minimizing Unnecessary Coagulation Testing in the ED</dc:title>
  <cp:lastModifiedBy>lauriewear</cp:lastModifiedBy>
  <cp:revision>101</cp:revision>
  <dcterms:modified xsi:type="dcterms:W3CDTF">2016-06-02T19:53:30Z</dcterms:modified>
</cp:coreProperties>
</file>